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Montserrat Medium" panose="00000600000000000000" pitchFamily="2" charset="0"/>
      <p:regular r:id="rId10"/>
      <p:italic r:id="rId11"/>
    </p:embeddedFont>
    <p:embeddedFont>
      <p:font typeface="Neue Machina Ultra-Bold" panose="020B0604020202020204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5" autoAdjust="0"/>
  </p:normalViewPr>
  <p:slideViewPr>
    <p:cSldViewPr>
      <p:cViewPr>
        <p:scale>
          <a:sx n="47" d="100"/>
          <a:sy n="47" d="100"/>
        </p:scale>
        <p:origin x="50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40ECC-C1EB-499D-901A-C00948A2C5AB}" type="doc">
      <dgm:prSet loTypeId="urn:microsoft.com/office/officeart/2005/8/layout/vList3" loCatId="list" qsTypeId="urn:microsoft.com/office/officeart/2005/8/quickstyle/simple3" qsCatId="simple" csTypeId="urn:microsoft.com/office/officeart/2005/8/colors/accent0_3" csCatId="mainScheme" phldr="1"/>
      <dgm:spPr/>
    </dgm:pt>
    <dgm:pt modelId="{2AE66A54-99FB-41E6-9827-09567ED66DE8}">
      <dgm:prSet phldrT="[Text]"/>
      <dgm:spPr/>
      <dgm:t>
        <a:bodyPr/>
        <a:lstStyle/>
        <a:p>
          <a:r>
            <a:rPr lang="en-US" dirty="0"/>
            <a:t>Real-Time </a:t>
          </a:r>
        </a:p>
        <a:p>
          <a:r>
            <a:rPr lang="en-US" dirty="0"/>
            <a:t>E-Waste Tracking</a:t>
          </a:r>
          <a:endParaRPr lang="en-IN" dirty="0"/>
        </a:p>
      </dgm:t>
    </dgm:pt>
    <dgm:pt modelId="{4C118A1C-5CE9-4A6A-8346-1814B472E369}" type="parTrans" cxnId="{49728FED-E4C0-47A8-958C-064F1ABCE901}">
      <dgm:prSet/>
      <dgm:spPr/>
      <dgm:t>
        <a:bodyPr/>
        <a:lstStyle/>
        <a:p>
          <a:endParaRPr lang="en-IN"/>
        </a:p>
      </dgm:t>
    </dgm:pt>
    <dgm:pt modelId="{023D08C9-BC31-4F21-A3E9-FC63DBCAD0D4}" type="sibTrans" cxnId="{49728FED-E4C0-47A8-958C-064F1ABCE901}">
      <dgm:prSet/>
      <dgm:spPr/>
      <dgm:t>
        <a:bodyPr/>
        <a:lstStyle/>
        <a:p>
          <a:endParaRPr lang="en-IN"/>
        </a:p>
      </dgm:t>
    </dgm:pt>
    <dgm:pt modelId="{4C949910-2E0B-4FD4-9F23-6D354CF0898D}">
      <dgm:prSet phldrT="[Text]"/>
      <dgm:spPr/>
      <dgm:t>
        <a:bodyPr/>
        <a:lstStyle/>
        <a:p>
          <a:r>
            <a:rPr lang="en-US" dirty="0"/>
            <a:t>Interactive Recycling</a:t>
          </a:r>
          <a:endParaRPr lang="en-IN" dirty="0"/>
        </a:p>
      </dgm:t>
    </dgm:pt>
    <dgm:pt modelId="{3D67B527-1D18-467F-A327-3D0586AD7385}" type="parTrans" cxnId="{93D48E47-1F60-4AF5-B2F9-0C8BECBB8A66}">
      <dgm:prSet/>
      <dgm:spPr/>
      <dgm:t>
        <a:bodyPr/>
        <a:lstStyle/>
        <a:p>
          <a:endParaRPr lang="en-IN"/>
        </a:p>
      </dgm:t>
    </dgm:pt>
    <dgm:pt modelId="{998E4293-102F-40C7-8AF9-8BC3C534196E}" type="sibTrans" cxnId="{93D48E47-1F60-4AF5-B2F9-0C8BECBB8A66}">
      <dgm:prSet/>
      <dgm:spPr/>
      <dgm:t>
        <a:bodyPr/>
        <a:lstStyle/>
        <a:p>
          <a:endParaRPr lang="en-IN"/>
        </a:p>
      </dgm:t>
    </dgm:pt>
    <dgm:pt modelId="{4B09AEEC-630E-4A9F-94AA-22FCE3D66B4D}">
      <dgm:prSet phldrT="[Text]"/>
      <dgm:spPr/>
      <dgm:t>
        <a:bodyPr/>
        <a:lstStyle/>
        <a:p>
          <a:r>
            <a:rPr lang="en-US" dirty="0"/>
            <a:t>Reward System</a:t>
          </a:r>
          <a:endParaRPr lang="en-IN" dirty="0"/>
        </a:p>
      </dgm:t>
    </dgm:pt>
    <dgm:pt modelId="{27369064-BC78-4C24-9D35-59928C416F40}" type="parTrans" cxnId="{1971FB0A-750A-4C0E-B335-859ED271533F}">
      <dgm:prSet/>
      <dgm:spPr/>
      <dgm:t>
        <a:bodyPr/>
        <a:lstStyle/>
        <a:p>
          <a:endParaRPr lang="en-IN"/>
        </a:p>
      </dgm:t>
    </dgm:pt>
    <dgm:pt modelId="{CA3627A1-7590-446D-BB80-4BA4A0806987}" type="sibTrans" cxnId="{1971FB0A-750A-4C0E-B335-859ED271533F}">
      <dgm:prSet/>
      <dgm:spPr/>
      <dgm:t>
        <a:bodyPr/>
        <a:lstStyle/>
        <a:p>
          <a:endParaRPr lang="en-IN"/>
        </a:p>
      </dgm:t>
    </dgm:pt>
    <dgm:pt modelId="{0BD4EC25-6E51-42D1-B4D9-8014B7E316EB}" type="pres">
      <dgm:prSet presAssocID="{26040ECC-C1EB-499D-901A-C00948A2C5AB}" presName="linearFlow" presStyleCnt="0">
        <dgm:presLayoutVars>
          <dgm:dir/>
          <dgm:resizeHandles val="exact"/>
        </dgm:presLayoutVars>
      </dgm:prSet>
      <dgm:spPr/>
    </dgm:pt>
    <dgm:pt modelId="{824B1123-6069-4346-830A-E6780E321ABE}" type="pres">
      <dgm:prSet presAssocID="{2AE66A54-99FB-41E6-9827-09567ED66DE8}" presName="composite" presStyleCnt="0"/>
      <dgm:spPr/>
    </dgm:pt>
    <dgm:pt modelId="{9CAC1A41-2BEC-44DD-AAA4-2786B47FCB74}" type="pres">
      <dgm:prSet presAssocID="{2AE66A54-99FB-41E6-9827-09567ED66DE8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560832-1B96-4C39-B2E3-AC65F7CF76EB}" type="pres">
      <dgm:prSet presAssocID="{2AE66A54-99FB-41E6-9827-09567ED66DE8}" presName="txShp" presStyleLbl="node1" presStyleIdx="0" presStyleCnt="3">
        <dgm:presLayoutVars>
          <dgm:bulletEnabled val="1"/>
        </dgm:presLayoutVars>
      </dgm:prSet>
      <dgm:spPr/>
    </dgm:pt>
    <dgm:pt modelId="{7B16D31A-C7CB-40F9-9CC3-49DF7B001426}" type="pres">
      <dgm:prSet presAssocID="{023D08C9-BC31-4F21-A3E9-FC63DBCAD0D4}" presName="spacing" presStyleCnt="0"/>
      <dgm:spPr/>
    </dgm:pt>
    <dgm:pt modelId="{36593A79-5034-45DC-A2FD-AC2E9DFD82EF}" type="pres">
      <dgm:prSet presAssocID="{4C949910-2E0B-4FD4-9F23-6D354CF0898D}" presName="composite" presStyleCnt="0"/>
      <dgm:spPr/>
    </dgm:pt>
    <dgm:pt modelId="{A270C1B4-012B-4CEB-9D24-066C442EAA50}" type="pres">
      <dgm:prSet presAssocID="{4C949910-2E0B-4FD4-9F23-6D354CF0898D}" presName="imgShp" presStyleLbl="fgImgPlace1" presStyleIdx="1" presStyleCnt="3" custFlipVert="1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D1EEE86-2118-461C-9F5D-31FC1681D86C}" type="pres">
      <dgm:prSet presAssocID="{4C949910-2E0B-4FD4-9F23-6D354CF0898D}" presName="txShp" presStyleLbl="node1" presStyleIdx="1" presStyleCnt="3">
        <dgm:presLayoutVars>
          <dgm:bulletEnabled val="1"/>
        </dgm:presLayoutVars>
      </dgm:prSet>
      <dgm:spPr/>
    </dgm:pt>
    <dgm:pt modelId="{D05D3E4C-DB72-4A66-B7FF-C2064DE81D7E}" type="pres">
      <dgm:prSet presAssocID="{998E4293-102F-40C7-8AF9-8BC3C534196E}" presName="spacing" presStyleCnt="0"/>
      <dgm:spPr/>
    </dgm:pt>
    <dgm:pt modelId="{0C2B6DDD-0737-4999-BE6E-2437E0AED134}" type="pres">
      <dgm:prSet presAssocID="{4B09AEEC-630E-4A9F-94AA-22FCE3D66B4D}" presName="composite" presStyleCnt="0"/>
      <dgm:spPr/>
    </dgm:pt>
    <dgm:pt modelId="{90C54F5F-E87B-4F37-811C-161155030C3A}" type="pres">
      <dgm:prSet presAssocID="{4B09AEEC-630E-4A9F-94AA-22FCE3D66B4D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5210D93C-008D-445B-92E9-E3D029481FA1}" type="pres">
      <dgm:prSet presAssocID="{4B09AEEC-630E-4A9F-94AA-22FCE3D66B4D}" presName="txShp" presStyleLbl="node1" presStyleIdx="2" presStyleCnt="3">
        <dgm:presLayoutVars>
          <dgm:bulletEnabled val="1"/>
        </dgm:presLayoutVars>
      </dgm:prSet>
      <dgm:spPr/>
    </dgm:pt>
  </dgm:ptLst>
  <dgm:cxnLst>
    <dgm:cxn modelId="{1971FB0A-750A-4C0E-B335-859ED271533F}" srcId="{26040ECC-C1EB-499D-901A-C00948A2C5AB}" destId="{4B09AEEC-630E-4A9F-94AA-22FCE3D66B4D}" srcOrd="2" destOrd="0" parTransId="{27369064-BC78-4C24-9D35-59928C416F40}" sibTransId="{CA3627A1-7590-446D-BB80-4BA4A0806987}"/>
    <dgm:cxn modelId="{6C43903D-B389-4457-9608-3058B39F8A3F}" type="presOf" srcId="{2AE66A54-99FB-41E6-9827-09567ED66DE8}" destId="{48560832-1B96-4C39-B2E3-AC65F7CF76EB}" srcOrd="0" destOrd="0" presId="urn:microsoft.com/office/officeart/2005/8/layout/vList3"/>
    <dgm:cxn modelId="{93D48E47-1F60-4AF5-B2F9-0C8BECBB8A66}" srcId="{26040ECC-C1EB-499D-901A-C00948A2C5AB}" destId="{4C949910-2E0B-4FD4-9F23-6D354CF0898D}" srcOrd="1" destOrd="0" parTransId="{3D67B527-1D18-467F-A327-3D0586AD7385}" sibTransId="{998E4293-102F-40C7-8AF9-8BC3C534196E}"/>
    <dgm:cxn modelId="{D2476581-DF6A-4A7C-B553-66DC2D06082A}" type="presOf" srcId="{26040ECC-C1EB-499D-901A-C00948A2C5AB}" destId="{0BD4EC25-6E51-42D1-B4D9-8014B7E316EB}" srcOrd="0" destOrd="0" presId="urn:microsoft.com/office/officeart/2005/8/layout/vList3"/>
    <dgm:cxn modelId="{A36B69B0-0E21-4FB0-BDC9-9BBD35EF2B78}" type="presOf" srcId="{4B09AEEC-630E-4A9F-94AA-22FCE3D66B4D}" destId="{5210D93C-008D-445B-92E9-E3D029481FA1}" srcOrd="0" destOrd="0" presId="urn:microsoft.com/office/officeart/2005/8/layout/vList3"/>
    <dgm:cxn modelId="{49728FED-E4C0-47A8-958C-064F1ABCE901}" srcId="{26040ECC-C1EB-499D-901A-C00948A2C5AB}" destId="{2AE66A54-99FB-41E6-9827-09567ED66DE8}" srcOrd="0" destOrd="0" parTransId="{4C118A1C-5CE9-4A6A-8346-1814B472E369}" sibTransId="{023D08C9-BC31-4F21-A3E9-FC63DBCAD0D4}"/>
    <dgm:cxn modelId="{86E9A7F6-666B-4414-8C1C-F937CC7BEE51}" type="presOf" srcId="{4C949910-2E0B-4FD4-9F23-6D354CF0898D}" destId="{6D1EEE86-2118-461C-9F5D-31FC1681D86C}" srcOrd="0" destOrd="0" presId="urn:microsoft.com/office/officeart/2005/8/layout/vList3"/>
    <dgm:cxn modelId="{DBE15E51-9503-4F8B-94E7-1205B490EB8A}" type="presParOf" srcId="{0BD4EC25-6E51-42D1-B4D9-8014B7E316EB}" destId="{824B1123-6069-4346-830A-E6780E321ABE}" srcOrd="0" destOrd="0" presId="urn:microsoft.com/office/officeart/2005/8/layout/vList3"/>
    <dgm:cxn modelId="{F497A4FF-9D35-4A33-B62D-8E5A5E524974}" type="presParOf" srcId="{824B1123-6069-4346-830A-E6780E321ABE}" destId="{9CAC1A41-2BEC-44DD-AAA4-2786B47FCB74}" srcOrd="0" destOrd="0" presId="urn:microsoft.com/office/officeart/2005/8/layout/vList3"/>
    <dgm:cxn modelId="{598DE927-E6C4-41DE-825E-CB325A332109}" type="presParOf" srcId="{824B1123-6069-4346-830A-E6780E321ABE}" destId="{48560832-1B96-4C39-B2E3-AC65F7CF76EB}" srcOrd="1" destOrd="0" presId="urn:microsoft.com/office/officeart/2005/8/layout/vList3"/>
    <dgm:cxn modelId="{2E93582E-158B-4702-9DFE-C9025B22AB90}" type="presParOf" srcId="{0BD4EC25-6E51-42D1-B4D9-8014B7E316EB}" destId="{7B16D31A-C7CB-40F9-9CC3-49DF7B001426}" srcOrd="1" destOrd="0" presId="urn:microsoft.com/office/officeart/2005/8/layout/vList3"/>
    <dgm:cxn modelId="{EFBD4B9F-0476-48F5-926E-27E09C68320F}" type="presParOf" srcId="{0BD4EC25-6E51-42D1-B4D9-8014B7E316EB}" destId="{36593A79-5034-45DC-A2FD-AC2E9DFD82EF}" srcOrd="2" destOrd="0" presId="urn:microsoft.com/office/officeart/2005/8/layout/vList3"/>
    <dgm:cxn modelId="{FB814CDD-0210-49C3-AC9C-21E48D44C258}" type="presParOf" srcId="{36593A79-5034-45DC-A2FD-AC2E9DFD82EF}" destId="{A270C1B4-012B-4CEB-9D24-066C442EAA50}" srcOrd="0" destOrd="0" presId="urn:microsoft.com/office/officeart/2005/8/layout/vList3"/>
    <dgm:cxn modelId="{FA7B2544-141F-4304-8E22-78D9ACCA74CE}" type="presParOf" srcId="{36593A79-5034-45DC-A2FD-AC2E9DFD82EF}" destId="{6D1EEE86-2118-461C-9F5D-31FC1681D86C}" srcOrd="1" destOrd="0" presId="urn:microsoft.com/office/officeart/2005/8/layout/vList3"/>
    <dgm:cxn modelId="{3D0C1694-1DDD-47CE-9386-70704E5EBA48}" type="presParOf" srcId="{0BD4EC25-6E51-42D1-B4D9-8014B7E316EB}" destId="{D05D3E4C-DB72-4A66-B7FF-C2064DE81D7E}" srcOrd="3" destOrd="0" presId="urn:microsoft.com/office/officeart/2005/8/layout/vList3"/>
    <dgm:cxn modelId="{4869C86C-6005-4A19-BE82-E0A0699708D7}" type="presParOf" srcId="{0BD4EC25-6E51-42D1-B4D9-8014B7E316EB}" destId="{0C2B6DDD-0737-4999-BE6E-2437E0AED134}" srcOrd="4" destOrd="0" presId="urn:microsoft.com/office/officeart/2005/8/layout/vList3"/>
    <dgm:cxn modelId="{1E6DD7F9-A767-42E5-9855-9513BDBE485A}" type="presParOf" srcId="{0C2B6DDD-0737-4999-BE6E-2437E0AED134}" destId="{90C54F5F-E87B-4F37-811C-161155030C3A}" srcOrd="0" destOrd="0" presId="urn:microsoft.com/office/officeart/2005/8/layout/vList3"/>
    <dgm:cxn modelId="{2F4854EC-7221-4D6C-93EB-776BA48850C6}" type="presParOf" srcId="{0C2B6DDD-0737-4999-BE6E-2437E0AED134}" destId="{5210D93C-008D-445B-92E9-E3D029481FA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040ECC-C1EB-499D-901A-C00948A2C5AB}" type="doc">
      <dgm:prSet loTypeId="urn:microsoft.com/office/officeart/2005/8/layout/vList3" loCatId="list" qsTypeId="urn:microsoft.com/office/officeart/2005/8/quickstyle/simple3" qsCatId="simple" csTypeId="urn:microsoft.com/office/officeart/2005/8/colors/accent0_3" csCatId="mainScheme" phldr="1"/>
      <dgm:spPr/>
    </dgm:pt>
    <dgm:pt modelId="{2AE66A54-99FB-41E6-9827-09567ED66DE8}">
      <dgm:prSet phldrT="[Text]"/>
      <dgm:spPr/>
      <dgm:t>
        <a:bodyPr/>
        <a:lstStyle/>
        <a:p>
          <a:r>
            <a:rPr lang="en-US" dirty="0"/>
            <a:t>Upload E-waste images</a:t>
          </a:r>
        </a:p>
      </dgm:t>
    </dgm:pt>
    <dgm:pt modelId="{4C118A1C-5CE9-4A6A-8346-1814B472E369}" type="parTrans" cxnId="{49728FED-E4C0-47A8-958C-064F1ABCE901}">
      <dgm:prSet/>
      <dgm:spPr/>
      <dgm:t>
        <a:bodyPr/>
        <a:lstStyle/>
        <a:p>
          <a:endParaRPr lang="en-IN"/>
        </a:p>
      </dgm:t>
    </dgm:pt>
    <dgm:pt modelId="{023D08C9-BC31-4F21-A3E9-FC63DBCAD0D4}" type="sibTrans" cxnId="{49728FED-E4C0-47A8-958C-064F1ABCE901}">
      <dgm:prSet/>
      <dgm:spPr/>
      <dgm:t>
        <a:bodyPr/>
        <a:lstStyle/>
        <a:p>
          <a:endParaRPr lang="en-IN"/>
        </a:p>
      </dgm:t>
    </dgm:pt>
    <dgm:pt modelId="{4C949910-2E0B-4FD4-9F23-6D354CF0898D}">
      <dgm:prSet phldrT="[Text]"/>
      <dgm:spPr/>
      <dgm:t>
        <a:bodyPr/>
        <a:lstStyle/>
        <a:p>
          <a:r>
            <a:rPr lang="en-US" dirty="0"/>
            <a:t>Collection Center Finder</a:t>
          </a:r>
          <a:endParaRPr lang="en-IN" dirty="0"/>
        </a:p>
      </dgm:t>
    </dgm:pt>
    <dgm:pt modelId="{3D67B527-1D18-467F-A327-3D0586AD7385}" type="parTrans" cxnId="{93D48E47-1F60-4AF5-B2F9-0C8BECBB8A66}">
      <dgm:prSet/>
      <dgm:spPr/>
      <dgm:t>
        <a:bodyPr/>
        <a:lstStyle/>
        <a:p>
          <a:endParaRPr lang="en-IN"/>
        </a:p>
      </dgm:t>
    </dgm:pt>
    <dgm:pt modelId="{998E4293-102F-40C7-8AF9-8BC3C534196E}" type="sibTrans" cxnId="{93D48E47-1F60-4AF5-B2F9-0C8BECBB8A66}">
      <dgm:prSet/>
      <dgm:spPr/>
      <dgm:t>
        <a:bodyPr/>
        <a:lstStyle/>
        <a:p>
          <a:endParaRPr lang="en-IN"/>
        </a:p>
      </dgm:t>
    </dgm:pt>
    <dgm:pt modelId="{4B09AEEC-630E-4A9F-94AA-22FCE3D66B4D}">
      <dgm:prSet phldrT="[Text]"/>
      <dgm:spPr/>
      <dgm:t>
        <a:bodyPr/>
        <a:lstStyle/>
        <a:p>
          <a:r>
            <a:rPr lang="en-US" dirty="0"/>
            <a:t>Educational</a:t>
          </a:r>
          <a:r>
            <a:rPr lang="en-US" baseline="0" dirty="0"/>
            <a:t> Resources</a:t>
          </a:r>
          <a:endParaRPr lang="en-IN" dirty="0"/>
        </a:p>
      </dgm:t>
    </dgm:pt>
    <dgm:pt modelId="{27369064-BC78-4C24-9D35-59928C416F40}" type="parTrans" cxnId="{1971FB0A-750A-4C0E-B335-859ED271533F}">
      <dgm:prSet/>
      <dgm:spPr/>
      <dgm:t>
        <a:bodyPr/>
        <a:lstStyle/>
        <a:p>
          <a:endParaRPr lang="en-IN"/>
        </a:p>
      </dgm:t>
    </dgm:pt>
    <dgm:pt modelId="{CA3627A1-7590-446D-BB80-4BA4A0806987}" type="sibTrans" cxnId="{1971FB0A-750A-4C0E-B335-859ED271533F}">
      <dgm:prSet/>
      <dgm:spPr/>
      <dgm:t>
        <a:bodyPr/>
        <a:lstStyle/>
        <a:p>
          <a:endParaRPr lang="en-IN"/>
        </a:p>
      </dgm:t>
    </dgm:pt>
    <dgm:pt modelId="{0BD4EC25-6E51-42D1-B4D9-8014B7E316EB}" type="pres">
      <dgm:prSet presAssocID="{26040ECC-C1EB-499D-901A-C00948A2C5AB}" presName="linearFlow" presStyleCnt="0">
        <dgm:presLayoutVars>
          <dgm:dir/>
          <dgm:resizeHandles val="exact"/>
        </dgm:presLayoutVars>
      </dgm:prSet>
      <dgm:spPr/>
    </dgm:pt>
    <dgm:pt modelId="{824B1123-6069-4346-830A-E6780E321ABE}" type="pres">
      <dgm:prSet presAssocID="{2AE66A54-99FB-41E6-9827-09567ED66DE8}" presName="composite" presStyleCnt="0"/>
      <dgm:spPr/>
    </dgm:pt>
    <dgm:pt modelId="{9CAC1A41-2BEC-44DD-AAA4-2786B47FCB74}" type="pres">
      <dgm:prSet presAssocID="{2AE66A54-99FB-41E6-9827-09567ED66DE8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48560832-1B96-4C39-B2E3-AC65F7CF76EB}" type="pres">
      <dgm:prSet presAssocID="{2AE66A54-99FB-41E6-9827-09567ED66DE8}" presName="txShp" presStyleLbl="node1" presStyleIdx="0" presStyleCnt="3">
        <dgm:presLayoutVars>
          <dgm:bulletEnabled val="1"/>
        </dgm:presLayoutVars>
      </dgm:prSet>
      <dgm:spPr/>
    </dgm:pt>
    <dgm:pt modelId="{7B16D31A-C7CB-40F9-9CC3-49DF7B001426}" type="pres">
      <dgm:prSet presAssocID="{023D08C9-BC31-4F21-A3E9-FC63DBCAD0D4}" presName="spacing" presStyleCnt="0"/>
      <dgm:spPr/>
    </dgm:pt>
    <dgm:pt modelId="{36593A79-5034-45DC-A2FD-AC2E9DFD82EF}" type="pres">
      <dgm:prSet presAssocID="{4C949910-2E0B-4FD4-9F23-6D354CF0898D}" presName="composite" presStyleCnt="0"/>
      <dgm:spPr/>
    </dgm:pt>
    <dgm:pt modelId="{A270C1B4-012B-4CEB-9D24-066C442EAA50}" type="pres">
      <dgm:prSet presAssocID="{4C949910-2E0B-4FD4-9F23-6D354CF0898D}" presName="imgShp" presStyleLbl="fgImgPlace1" presStyleIdx="1" presStyleCnt="3" custScaleX="104547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6D1EEE86-2118-461C-9F5D-31FC1681D86C}" type="pres">
      <dgm:prSet presAssocID="{4C949910-2E0B-4FD4-9F23-6D354CF0898D}" presName="txShp" presStyleLbl="node1" presStyleIdx="1" presStyleCnt="3">
        <dgm:presLayoutVars>
          <dgm:bulletEnabled val="1"/>
        </dgm:presLayoutVars>
      </dgm:prSet>
      <dgm:spPr/>
    </dgm:pt>
    <dgm:pt modelId="{D05D3E4C-DB72-4A66-B7FF-C2064DE81D7E}" type="pres">
      <dgm:prSet presAssocID="{998E4293-102F-40C7-8AF9-8BC3C534196E}" presName="spacing" presStyleCnt="0"/>
      <dgm:spPr/>
    </dgm:pt>
    <dgm:pt modelId="{0C2B6DDD-0737-4999-BE6E-2437E0AED134}" type="pres">
      <dgm:prSet presAssocID="{4B09AEEC-630E-4A9F-94AA-22FCE3D66B4D}" presName="composite" presStyleCnt="0"/>
      <dgm:spPr/>
    </dgm:pt>
    <dgm:pt modelId="{90C54F5F-E87B-4F37-811C-161155030C3A}" type="pres">
      <dgm:prSet presAssocID="{4B09AEEC-630E-4A9F-94AA-22FCE3D66B4D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210D93C-008D-445B-92E9-E3D029481FA1}" type="pres">
      <dgm:prSet presAssocID="{4B09AEEC-630E-4A9F-94AA-22FCE3D66B4D}" presName="txShp" presStyleLbl="node1" presStyleIdx="2" presStyleCnt="3">
        <dgm:presLayoutVars>
          <dgm:bulletEnabled val="1"/>
        </dgm:presLayoutVars>
      </dgm:prSet>
      <dgm:spPr/>
    </dgm:pt>
  </dgm:ptLst>
  <dgm:cxnLst>
    <dgm:cxn modelId="{1971FB0A-750A-4C0E-B335-859ED271533F}" srcId="{26040ECC-C1EB-499D-901A-C00948A2C5AB}" destId="{4B09AEEC-630E-4A9F-94AA-22FCE3D66B4D}" srcOrd="2" destOrd="0" parTransId="{27369064-BC78-4C24-9D35-59928C416F40}" sibTransId="{CA3627A1-7590-446D-BB80-4BA4A0806987}"/>
    <dgm:cxn modelId="{6C43903D-B389-4457-9608-3058B39F8A3F}" type="presOf" srcId="{2AE66A54-99FB-41E6-9827-09567ED66DE8}" destId="{48560832-1B96-4C39-B2E3-AC65F7CF76EB}" srcOrd="0" destOrd="0" presId="urn:microsoft.com/office/officeart/2005/8/layout/vList3"/>
    <dgm:cxn modelId="{93D48E47-1F60-4AF5-B2F9-0C8BECBB8A66}" srcId="{26040ECC-C1EB-499D-901A-C00948A2C5AB}" destId="{4C949910-2E0B-4FD4-9F23-6D354CF0898D}" srcOrd="1" destOrd="0" parTransId="{3D67B527-1D18-467F-A327-3D0586AD7385}" sibTransId="{998E4293-102F-40C7-8AF9-8BC3C534196E}"/>
    <dgm:cxn modelId="{D2476581-DF6A-4A7C-B553-66DC2D06082A}" type="presOf" srcId="{26040ECC-C1EB-499D-901A-C00948A2C5AB}" destId="{0BD4EC25-6E51-42D1-B4D9-8014B7E316EB}" srcOrd="0" destOrd="0" presId="urn:microsoft.com/office/officeart/2005/8/layout/vList3"/>
    <dgm:cxn modelId="{A36B69B0-0E21-4FB0-BDC9-9BBD35EF2B78}" type="presOf" srcId="{4B09AEEC-630E-4A9F-94AA-22FCE3D66B4D}" destId="{5210D93C-008D-445B-92E9-E3D029481FA1}" srcOrd="0" destOrd="0" presId="urn:microsoft.com/office/officeart/2005/8/layout/vList3"/>
    <dgm:cxn modelId="{49728FED-E4C0-47A8-958C-064F1ABCE901}" srcId="{26040ECC-C1EB-499D-901A-C00948A2C5AB}" destId="{2AE66A54-99FB-41E6-9827-09567ED66DE8}" srcOrd="0" destOrd="0" parTransId="{4C118A1C-5CE9-4A6A-8346-1814B472E369}" sibTransId="{023D08C9-BC31-4F21-A3E9-FC63DBCAD0D4}"/>
    <dgm:cxn modelId="{86E9A7F6-666B-4414-8C1C-F937CC7BEE51}" type="presOf" srcId="{4C949910-2E0B-4FD4-9F23-6D354CF0898D}" destId="{6D1EEE86-2118-461C-9F5D-31FC1681D86C}" srcOrd="0" destOrd="0" presId="urn:microsoft.com/office/officeart/2005/8/layout/vList3"/>
    <dgm:cxn modelId="{DBE15E51-9503-4F8B-94E7-1205B490EB8A}" type="presParOf" srcId="{0BD4EC25-6E51-42D1-B4D9-8014B7E316EB}" destId="{824B1123-6069-4346-830A-E6780E321ABE}" srcOrd="0" destOrd="0" presId="urn:microsoft.com/office/officeart/2005/8/layout/vList3"/>
    <dgm:cxn modelId="{F497A4FF-9D35-4A33-B62D-8E5A5E524974}" type="presParOf" srcId="{824B1123-6069-4346-830A-E6780E321ABE}" destId="{9CAC1A41-2BEC-44DD-AAA4-2786B47FCB74}" srcOrd="0" destOrd="0" presId="urn:microsoft.com/office/officeart/2005/8/layout/vList3"/>
    <dgm:cxn modelId="{598DE927-E6C4-41DE-825E-CB325A332109}" type="presParOf" srcId="{824B1123-6069-4346-830A-E6780E321ABE}" destId="{48560832-1B96-4C39-B2E3-AC65F7CF76EB}" srcOrd="1" destOrd="0" presId="urn:microsoft.com/office/officeart/2005/8/layout/vList3"/>
    <dgm:cxn modelId="{2E93582E-158B-4702-9DFE-C9025B22AB90}" type="presParOf" srcId="{0BD4EC25-6E51-42D1-B4D9-8014B7E316EB}" destId="{7B16D31A-C7CB-40F9-9CC3-49DF7B001426}" srcOrd="1" destOrd="0" presId="urn:microsoft.com/office/officeart/2005/8/layout/vList3"/>
    <dgm:cxn modelId="{EFBD4B9F-0476-48F5-926E-27E09C68320F}" type="presParOf" srcId="{0BD4EC25-6E51-42D1-B4D9-8014B7E316EB}" destId="{36593A79-5034-45DC-A2FD-AC2E9DFD82EF}" srcOrd="2" destOrd="0" presId="urn:microsoft.com/office/officeart/2005/8/layout/vList3"/>
    <dgm:cxn modelId="{FB814CDD-0210-49C3-AC9C-21E48D44C258}" type="presParOf" srcId="{36593A79-5034-45DC-A2FD-AC2E9DFD82EF}" destId="{A270C1B4-012B-4CEB-9D24-066C442EAA50}" srcOrd="0" destOrd="0" presId="urn:microsoft.com/office/officeart/2005/8/layout/vList3"/>
    <dgm:cxn modelId="{FA7B2544-141F-4304-8E22-78D9ACCA74CE}" type="presParOf" srcId="{36593A79-5034-45DC-A2FD-AC2E9DFD82EF}" destId="{6D1EEE86-2118-461C-9F5D-31FC1681D86C}" srcOrd="1" destOrd="0" presId="urn:microsoft.com/office/officeart/2005/8/layout/vList3"/>
    <dgm:cxn modelId="{3D0C1694-1DDD-47CE-9386-70704E5EBA48}" type="presParOf" srcId="{0BD4EC25-6E51-42D1-B4D9-8014B7E316EB}" destId="{D05D3E4C-DB72-4A66-B7FF-C2064DE81D7E}" srcOrd="3" destOrd="0" presId="urn:microsoft.com/office/officeart/2005/8/layout/vList3"/>
    <dgm:cxn modelId="{4869C86C-6005-4A19-BE82-E0A0699708D7}" type="presParOf" srcId="{0BD4EC25-6E51-42D1-B4D9-8014B7E316EB}" destId="{0C2B6DDD-0737-4999-BE6E-2437E0AED134}" srcOrd="4" destOrd="0" presId="urn:microsoft.com/office/officeart/2005/8/layout/vList3"/>
    <dgm:cxn modelId="{1E6DD7F9-A767-42E5-9855-9513BDBE485A}" type="presParOf" srcId="{0C2B6DDD-0737-4999-BE6E-2437E0AED134}" destId="{90C54F5F-E87B-4F37-811C-161155030C3A}" srcOrd="0" destOrd="0" presId="urn:microsoft.com/office/officeart/2005/8/layout/vList3"/>
    <dgm:cxn modelId="{2F4854EC-7221-4D6C-93EB-776BA48850C6}" type="presParOf" srcId="{0C2B6DDD-0737-4999-BE6E-2437E0AED134}" destId="{5210D93C-008D-445B-92E9-E3D029481FA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60832-1B96-4C39-B2E3-AC65F7CF76EB}">
      <dsp:nvSpPr>
        <dsp:cNvPr id="0" name=""/>
        <dsp:cNvSpPr/>
      </dsp:nvSpPr>
      <dsp:spPr>
        <a:xfrm rot="10800000">
          <a:off x="1571519" y="3701"/>
          <a:ext cx="4816363" cy="143350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2134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Real-Time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E-Waste Tracking</a:t>
          </a:r>
          <a:endParaRPr lang="en-IN" sz="3500" kern="1200" dirty="0"/>
        </a:p>
      </dsp:txBody>
      <dsp:txXfrm rot="10800000">
        <a:off x="1929894" y="3701"/>
        <a:ext cx="4457988" cy="1433500"/>
      </dsp:txXfrm>
    </dsp:sp>
    <dsp:sp modelId="{9CAC1A41-2BEC-44DD-AAA4-2786B47FCB74}">
      <dsp:nvSpPr>
        <dsp:cNvPr id="0" name=""/>
        <dsp:cNvSpPr/>
      </dsp:nvSpPr>
      <dsp:spPr>
        <a:xfrm>
          <a:off x="854769" y="3701"/>
          <a:ext cx="1433500" cy="143350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1EEE86-2118-461C-9F5D-31FC1681D86C}">
      <dsp:nvSpPr>
        <dsp:cNvPr id="0" name=""/>
        <dsp:cNvSpPr/>
      </dsp:nvSpPr>
      <dsp:spPr>
        <a:xfrm rot="10800000">
          <a:off x="1571519" y="1865112"/>
          <a:ext cx="4816363" cy="143350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2134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Interactive Recycling</a:t>
          </a:r>
          <a:endParaRPr lang="en-IN" sz="3500" kern="1200" dirty="0"/>
        </a:p>
      </dsp:txBody>
      <dsp:txXfrm rot="10800000">
        <a:off x="1929894" y="1865112"/>
        <a:ext cx="4457988" cy="1433500"/>
      </dsp:txXfrm>
    </dsp:sp>
    <dsp:sp modelId="{A270C1B4-012B-4CEB-9D24-066C442EAA50}">
      <dsp:nvSpPr>
        <dsp:cNvPr id="0" name=""/>
        <dsp:cNvSpPr/>
      </dsp:nvSpPr>
      <dsp:spPr>
        <a:xfrm flipV="1">
          <a:off x="854769" y="1865112"/>
          <a:ext cx="1433500" cy="143350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10D93C-008D-445B-92E9-E3D029481FA1}">
      <dsp:nvSpPr>
        <dsp:cNvPr id="0" name=""/>
        <dsp:cNvSpPr/>
      </dsp:nvSpPr>
      <dsp:spPr>
        <a:xfrm rot="10800000">
          <a:off x="1571519" y="3726523"/>
          <a:ext cx="4816363" cy="143350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2134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Reward System</a:t>
          </a:r>
          <a:endParaRPr lang="en-IN" sz="3500" kern="1200" dirty="0"/>
        </a:p>
      </dsp:txBody>
      <dsp:txXfrm rot="10800000">
        <a:off x="1929894" y="3726523"/>
        <a:ext cx="4457988" cy="1433500"/>
      </dsp:txXfrm>
    </dsp:sp>
    <dsp:sp modelId="{90C54F5F-E87B-4F37-811C-161155030C3A}">
      <dsp:nvSpPr>
        <dsp:cNvPr id="0" name=""/>
        <dsp:cNvSpPr/>
      </dsp:nvSpPr>
      <dsp:spPr>
        <a:xfrm>
          <a:off x="854769" y="3726523"/>
          <a:ext cx="1433500" cy="143350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560832-1B96-4C39-B2E3-AC65F7CF76EB}">
      <dsp:nvSpPr>
        <dsp:cNvPr id="0" name=""/>
        <dsp:cNvSpPr/>
      </dsp:nvSpPr>
      <dsp:spPr>
        <a:xfrm rot="10800000">
          <a:off x="1571519" y="3701"/>
          <a:ext cx="4816363" cy="143350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213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Upload E-waste images</a:t>
          </a:r>
        </a:p>
      </dsp:txBody>
      <dsp:txXfrm rot="10800000">
        <a:off x="1929894" y="3701"/>
        <a:ext cx="4457988" cy="1433500"/>
      </dsp:txXfrm>
    </dsp:sp>
    <dsp:sp modelId="{9CAC1A41-2BEC-44DD-AAA4-2786B47FCB74}">
      <dsp:nvSpPr>
        <dsp:cNvPr id="0" name=""/>
        <dsp:cNvSpPr/>
      </dsp:nvSpPr>
      <dsp:spPr>
        <a:xfrm>
          <a:off x="854769" y="3701"/>
          <a:ext cx="1433500" cy="1433500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1EEE86-2118-461C-9F5D-31FC1681D86C}">
      <dsp:nvSpPr>
        <dsp:cNvPr id="0" name=""/>
        <dsp:cNvSpPr/>
      </dsp:nvSpPr>
      <dsp:spPr>
        <a:xfrm rot="10800000">
          <a:off x="1587814" y="1865112"/>
          <a:ext cx="4816363" cy="143350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213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Collection Center Finder</a:t>
          </a:r>
          <a:endParaRPr lang="en-IN" sz="4000" kern="1200" dirty="0"/>
        </a:p>
      </dsp:txBody>
      <dsp:txXfrm rot="10800000">
        <a:off x="1946189" y="1865112"/>
        <a:ext cx="4457988" cy="1433500"/>
      </dsp:txXfrm>
    </dsp:sp>
    <dsp:sp modelId="{A270C1B4-012B-4CEB-9D24-066C442EAA50}">
      <dsp:nvSpPr>
        <dsp:cNvPr id="0" name=""/>
        <dsp:cNvSpPr/>
      </dsp:nvSpPr>
      <dsp:spPr>
        <a:xfrm>
          <a:off x="838473" y="1865112"/>
          <a:ext cx="1498681" cy="143350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210D93C-008D-445B-92E9-E3D029481FA1}">
      <dsp:nvSpPr>
        <dsp:cNvPr id="0" name=""/>
        <dsp:cNvSpPr/>
      </dsp:nvSpPr>
      <dsp:spPr>
        <a:xfrm rot="10800000">
          <a:off x="1571519" y="3726523"/>
          <a:ext cx="4816363" cy="1433500"/>
        </a:xfrm>
        <a:prstGeom prst="homePlat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dk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2134" tIns="152400" rIns="28448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Educational</a:t>
          </a:r>
          <a:r>
            <a:rPr lang="en-US" sz="4000" kern="1200" baseline="0" dirty="0"/>
            <a:t> Resources</a:t>
          </a:r>
          <a:endParaRPr lang="en-IN" sz="4000" kern="1200" dirty="0"/>
        </a:p>
      </dsp:txBody>
      <dsp:txXfrm rot="10800000">
        <a:off x="1929894" y="3726523"/>
        <a:ext cx="4457988" cy="1433500"/>
      </dsp:txXfrm>
    </dsp:sp>
    <dsp:sp modelId="{90C54F5F-E87B-4F37-811C-161155030C3A}">
      <dsp:nvSpPr>
        <dsp:cNvPr id="0" name=""/>
        <dsp:cNvSpPr/>
      </dsp:nvSpPr>
      <dsp:spPr>
        <a:xfrm>
          <a:off x="854769" y="3726523"/>
          <a:ext cx="1433500" cy="1433500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jpe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2.jpeg"/><Relationship Id="rId5" Type="http://schemas.openxmlformats.org/officeDocument/2006/relationships/image" Target="../media/image2.svg"/><Relationship Id="rId10" Type="http://schemas.openxmlformats.org/officeDocument/2006/relationships/image" Target="../media/image11.jpe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diagramColors" Target="../diagrams/colors1.xml"/><Relationship Id="rId18" Type="http://schemas.openxmlformats.org/officeDocument/2006/relationships/diagramColors" Target="../diagrams/colors2.xml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12" Type="http://schemas.openxmlformats.org/officeDocument/2006/relationships/diagramQuickStyle" Target="../diagrams/quickStyle1.xml"/><Relationship Id="rId1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6" Type="http://schemas.openxmlformats.org/officeDocument/2006/relationships/diagramLayout" Target="../diagrams/layou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4.svg"/><Relationship Id="rId15" Type="http://schemas.openxmlformats.org/officeDocument/2006/relationships/diagramData" Target="../diagrams/data2.xml"/><Relationship Id="rId10" Type="http://schemas.openxmlformats.org/officeDocument/2006/relationships/diagramData" Target="../diagrams/data1.xml"/><Relationship Id="rId19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image" Target="../media/image12.jpeg"/><Relationship Id="rId14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svg"/><Relationship Id="rId7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393429">
            <a:off x="12271558" y="64019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980261" y="5943223"/>
            <a:ext cx="4327479" cy="600872"/>
          </a:xfrm>
          <a:custGeom>
            <a:avLst/>
            <a:gdLst/>
            <a:ahLst/>
            <a:cxnLst/>
            <a:rect l="l" t="t" r="r" b="b"/>
            <a:pathLst>
              <a:path w="4327479" h="600872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1533" b="-715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2774" y="2271889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19979" y="4134227"/>
            <a:ext cx="13448042" cy="180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IEEE SSH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40979" y="6000308"/>
            <a:ext cx="3006042" cy="89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 b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HACKATHON</a:t>
            </a:r>
          </a:p>
          <a:p>
            <a:pPr algn="ctr">
              <a:lnSpc>
                <a:spcPts val="3621"/>
              </a:lnSpc>
            </a:pPr>
            <a:r>
              <a:rPr lang="en-US" sz="2586" b="1">
                <a:solidFill>
                  <a:srgbClr val="01204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KATHON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9029493" y="166495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-452347" y="1776357"/>
            <a:ext cx="1290547" cy="1312389"/>
          </a:xfrm>
          <a:custGeom>
            <a:avLst/>
            <a:gdLst/>
            <a:ahLst/>
            <a:cxnLst/>
            <a:rect l="l" t="t" r="r" b="b"/>
            <a:pathLst>
              <a:path w="2292647" h="2635226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 rot="1953174">
            <a:off x="-59279" y="87667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891183" y="138538"/>
            <a:ext cx="4697915" cy="3783368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640377" y="1787701"/>
            <a:ext cx="13142423" cy="2347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505"/>
              </a:lnSpc>
            </a:pPr>
            <a:r>
              <a:rPr lang="en-US" sz="6789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name:</a:t>
            </a:r>
          </a:p>
          <a:p>
            <a:pPr algn="l">
              <a:lnSpc>
                <a:spcPts val="9505"/>
              </a:lnSpc>
            </a:pPr>
            <a:r>
              <a:rPr lang="en-US" sz="6789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Coding Enthusiasts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6213" y="4135010"/>
            <a:ext cx="17145000" cy="4815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384"/>
              </a:lnSpc>
            </a:pPr>
            <a:r>
              <a:rPr lang="en-US" sz="670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Team Members name:</a:t>
            </a:r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5400" b="1" dirty="0" err="1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Nayni</a:t>
            </a:r>
            <a:r>
              <a:rPr lang="en-US" sz="54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Singhal </a:t>
            </a:r>
            <a:r>
              <a:rPr lang="en-US" sz="36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(Team Lead) </a:t>
            </a:r>
            <a:r>
              <a:rPr lang="en-US" sz="32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[3</a:t>
            </a:r>
            <a:r>
              <a:rPr lang="en-US" sz="3200" b="1" baseline="30000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RD</a:t>
            </a:r>
            <a:r>
              <a:rPr lang="en-US" sz="32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Year] CSE(AI&amp;ML)</a:t>
            </a:r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54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Shipra Maurya </a:t>
            </a:r>
            <a:r>
              <a:rPr lang="en-US" sz="32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[3</a:t>
            </a:r>
            <a:r>
              <a:rPr lang="en-US" sz="3200" b="1" baseline="30000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RD</a:t>
            </a:r>
            <a:r>
              <a:rPr lang="en-US" sz="32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Year] CSE(AI&amp;ML)</a:t>
            </a:r>
          </a:p>
          <a:p>
            <a:pPr marL="685800" indent="-685800" algn="l">
              <a:buFont typeface="Wingdings" panose="05000000000000000000" pitchFamily="2" charset="2"/>
              <a:buChar char="q"/>
            </a:pPr>
            <a:r>
              <a:rPr lang="en-US" sz="54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Vedanshi Kaushik </a:t>
            </a:r>
            <a:r>
              <a:rPr lang="en-US" sz="32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[3</a:t>
            </a:r>
            <a:r>
              <a:rPr lang="en-US" sz="3200" b="1" baseline="30000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RD</a:t>
            </a:r>
            <a:r>
              <a:rPr lang="en-US" sz="3200" b="1" dirty="0">
                <a:solidFill>
                  <a:srgbClr val="00B0F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 Year] CSE(AI&amp;ML)</a:t>
            </a:r>
          </a:p>
          <a:p>
            <a:pPr algn="l">
              <a:lnSpc>
                <a:spcPts val="9384"/>
              </a:lnSpc>
            </a:pPr>
            <a:endParaRPr lang="en-US" sz="6702" b="1" dirty="0">
              <a:solidFill>
                <a:srgbClr val="FFFFFF"/>
              </a:solidFill>
              <a:latin typeface="Neue Machina Ultra-Bold"/>
              <a:ea typeface="Neue Machina Ultra-Bold"/>
              <a:cs typeface="Neue Machina Ultra-Bold"/>
              <a:sym typeface="Neue Machina Ultra-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686091" y="-3553501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15322153" y="240469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925861" y="7046518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304800" y="1324330"/>
            <a:ext cx="13986326" cy="1685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Problem statement</a:t>
            </a:r>
          </a:p>
        </p:txBody>
      </p:sp>
      <p:sp>
        <p:nvSpPr>
          <p:cNvPr id="8" name="Freeform 8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396A96-74B3-B280-9656-2A96A6577576}"/>
              </a:ext>
            </a:extLst>
          </p:cNvPr>
          <p:cNvSpPr txBox="1"/>
          <p:nvPr/>
        </p:nvSpPr>
        <p:spPr>
          <a:xfrm>
            <a:off x="5630908" y="3522141"/>
            <a:ext cx="729793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E-waste is rapidly growing, with over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50 million tons 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generated annually.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Current disposal methods are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ineffective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lack user engagement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The need arises for an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interactive platform 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featuring uploading of e-waste images,  real-time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e-waste tracking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educational resources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and interactive elements to encourage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recycling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locate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collection centers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, and promote </a:t>
            </a:r>
            <a:r>
              <a:rPr lang="en-US" sz="3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sustainable</a:t>
            </a:r>
            <a:r>
              <a:rPr lang="en-US" sz="3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e-waste practices.</a:t>
            </a:r>
            <a:endParaRPr lang="en-IN" sz="3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8AB840-35C7-3ED7-9C2D-ABE719AB4336}"/>
              </a:ext>
            </a:extLst>
          </p:cNvPr>
          <p:cNvSpPr/>
          <p:nvPr/>
        </p:nvSpPr>
        <p:spPr>
          <a:xfrm>
            <a:off x="486750" y="2819813"/>
            <a:ext cx="4793991" cy="4177409"/>
          </a:xfrm>
          <a:prstGeom prst="ellipse">
            <a:avLst/>
          </a:prstGeom>
          <a:blipFill>
            <a:blip r:embed="rId12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The world generated </a:t>
            </a:r>
            <a:r>
              <a:rPr lang="en-US" sz="2800" b="1" dirty="0">
                <a:solidFill>
                  <a:schemeClr val="tx1"/>
                </a:solidFill>
              </a:rPr>
              <a:t>62 million tonnes</a:t>
            </a:r>
            <a:r>
              <a:rPr lang="en-US" sz="2800" dirty="0">
                <a:solidFill>
                  <a:schemeClr val="tx1"/>
                </a:solidFill>
              </a:rPr>
              <a:t> of e-waste in 2022, and this figure is projected to rise to </a:t>
            </a:r>
            <a:r>
              <a:rPr lang="en-US" sz="2800" b="1" dirty="0">
                <a:solidFill>
                  <a:schemeClr val="tx1"/>
                </a:solidFill>
              </a:rPr>
              <a:t>82 million tonnes by 2030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Global E-Waste Monitor 2024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7642B2-5E5D-7404-1702-14722CF87931}"/>
              </a:ext>
            </a:extLst>
          </p:cNvPr>
          <p:cNvSpPr/>
          <p:nvPr/>
        </p:nvSpPr>
        <p:spPr>
          <a:xfrm>
            <a:off x="13258800" y="3255072"/>
            <a:ext cx="4671908" cy="4319288"/>
          </a:xfrm>
          <a:prstGeom prst="ellipse">
            <a:avLst/>
          </a:prstGeom>
          <a:blipFill>
            <a:blip r:embed="rId12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Only about </a:t>
            </a:r>
            <a:r>
              <a:rPr lang="en-US" sz="2400" b="1" dirty="0">
                <a:solidFill>
                  <a:schemeClr val="tx1"/>
                </a:solidFill>
              </a:rPr>
              <a:t>22.3% </a:t>
            </a:r>
            <a:r>
              <a:rPr lang="en-US" sz="2400" dirty="0">
                <a:solidFill>
                  <a:schemeClr val="tx1"/>
                </a:solidFill>
              </a:rPr>
              <a:t>of this 62 million tonnes waste is properly recycled, </a:t>
            </a:r>
            <a:r>
              <a:rPr lang="en-US" sz="2400" b="1" dirty="0">
                <a:solidFill>
                  <a:schemeClr val="tx1"/>
                </a:solidFill>
              </a:rPr>
              <a:t>wasting</a:t>
            </a:r>
            <a:r>
              <a:rPr lang="en-US" sz="2400" dirty="0">
                <a:solidFill>
                  <a:schemeClr val="tx1"/>
                </a:solidFill>
              </a:rPr>
              <a:t> around </a:t>
            </a:r>
            <a:r>
              <a:rPr lang="en-US" sz="2400" b="1" dirty="0">
                <a:solidFill>
                  <a:schemeClr val="tx1"/>
                </a:solidFill>
              </a:rPr>
              <a:t>$62 billion</a:t>
            </a:r>
            <a:r>
              <a:rPr lang="en-US" sz="2400" dirty="0">
                <a:solidFill>
                  <a:schemeClr val="tx1"/>
                </a:solidFill>
              </a:rPr>
              <a:t> worth of valuable resources annually.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11516" y="2901656"/>
            <a:ext cx="4290507" cy="6461228"/>
            <a:chOff x="-190133" y="189778"/>
            <a:chExt cx="1565188" cy="2357074"/>
          </a:xfrm>
        </p:grpSpPr>
        <p:sp>
          <p:nvSpPr>
            <p:cNvPr id="5" name="Freeform 5"/>
            <p:cNvSpPr/>
            <p:nvPr/>
          </p:nvSpPr>
          <p:spPr>
            <a:xfrm>
              <a:off x="-190133" y="189778"/>
              <a:ext cx="1565188" cy="2357074"/>
            </a:xfrm>
            <a:custGeom>
              <a:avLst/>
              <a:gdLst/>
              <a:ahLst/>
              <a:cxnLst/>
              <a:rect l="l" t="t" r="r" b="b"/>
              <a:pathLst>
                <a:path w="1565188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2232614"/>
                  </a:lnTo>
                  <a:cubicBezTo>
                    <a:pt x="1565188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Interactive E-Waste Management </a:t>
              </a:r>
            </a:p>
            <a:p>
              <a:pPr algn="ctr"/>
              <a:endParaRPr lang="en-US" sz="2200" b="1" dirty="0">
                <a:solidFill>
                  <a:schemeClr val="bg1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Developing a user-friendly and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interactive platform 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that transforms e-waste management into an engaging experience.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The solution  features a platform to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upload images 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of e-waste,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real-time tracking of e-waste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,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educational resources 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on responsible disposal, and gamified elements to motivate recycling. 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Incorporation of tools for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finding collection centers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, earning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rewards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, and participating in </a:t>
              </a:r>
              <a:r>
                <a:rPr lang="en-US" sz="2200" b="1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recycling challenges</a:t>
              </a:r>
              <a:r>
                <a:rPr lang="en-US" sz="2200" dirty="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t> to enhance user engagement and promote sustainable e-waste 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985783" y="1060302"/>
            <a:ext cx="7119102" cy="1546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7200" b="1" u="sng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Solution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9658174"/>
            <a:ext cx="18288000" cy="628825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0784A6-C18F-D016-06DD-E2B08B1AC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" t="13883" r="6294" b="23536"/>
          <a:stretch/>
        </p:blipFill>
        <p:spPr>
          <a:xfrm>
            <a:off x="12930961" y="2034951"/>
            <a:ext cx="5149560" cy="75038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E30BB5-BA56-70E4-2A39-7E715852E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1" t="13730" r="4580" b="23530"/>
          <a:stretch/>
        </p:blipFill>
        <p:spPr>
          <a:xfrm>
            <a:off x="5721969" y="2313074"/>
            <a:ext cx="6389046" cy="72257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881E328-B9A4-B11C-0F8D-74E56A7C08FB}"/>
              </a:ext>
            </a:extLst>
          </p:cNvPr>
          <p:cNvSpPr txBox="1"/>
          <p:nvPr/>
        </p:nvSpPr>
        <p:spPr>
          <a:xfrm>
            <a:off x="12690686" y="1441213"/>
            <a:ext cx="473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USER INTERACTION: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AD6483-5FF9-A143-7DAF-0550D6D335C8}"/>
              </a:ext>
            </a:extLst>
          </p:cNvPr>
          <p:cNvSpPr txBox="1"/>
          <p:nvPr/>
        </p:nvSpPr>
        <p:spPr>
          <a:xfrm>
            <a:off x="6753879" y="1571724"/>
            <a:ext cx="4736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WORKING OF PLATFORM: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9496" y="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881976" y="-1991669"/>
            <a:ext cx="7242652" cy="7242652"/>
          </a:xfrm>
          <a:custGeom>
            <a:avLst/>
            <a:gdLst/>
            <a:ahLst/>
            <a:cxnLst/>
            <a:rect l="l" t="t" r="r" b="b"/>
            <a:pathLst>
              <a:path w="7242652" h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065920" y="7860377"/>
            <a:ext cx="2972074" cy="2957214"/>
          </a:xfrm>
          <a:custGeom>
            <a:avLst/>
            <a:gdLst/>
            <a:ahLst/>
            <a:cxnLst/>
            <a:rect l="l" t="t" r="r" b="b"/>
            <a:pathLst>
              <a:path w="2972074" h="295721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132873" y="-203773"/>
            <a:ext cx="1889331" cy="3419603"/>
          </a:xfrm>
          <a:custGeom>
            <a:avLst/>
            <a:gdLst/>
            <a:ahLst/>
            <a:cxnLst/>
            <a:rect l="l" t="t" r="r" b="b"/>
            <a:pathLst>
              <a:path w="1889331" h="3419603">
                <a:moveTo>
                  <a:pt x="0" y="0"/>
                </a:moveTo>
                <a:lnTo>
                  <a:pt x="1889331" y="0"/>
                </a:lnTo>
                <a:lnTo>
                  <a:pt x="1889331" y="3419603"/>
                </a:lnTo>
                <a:lnTo>
                  <a:pt x="0" y="3419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035304" y="1429632"/>
            <a:ext cx="14318861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USP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2983B6E-628F-8C63-8F8A-41916083D6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5035558"/>
              </p:ext>
            </p:extLst>
          </p:nvPr>
        </p:nvGraphicFramePr>
        <p:xfrm>
          <a:off x="958378" y="3184186"/>
          <a:ext cx="7242652" cy="516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A7881F9-5025-1B83-3607-7FB9CE282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731130"/>
              </p:ext>
            </p:extLst>
          </p:nvPr>
        </p:nvGraphicFramePr>
        <p:xfrm>
          <a:off x="9769622" y="3115235"/>
          <a:ext cx="7242652" cy="516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7719" y="-2942560"/>
            <a:ext cx="8996085" cy="8996085"/>
          </a:xfrm>
          <a:custGeom>
            <a:avLst/>
            <a:gdLst/>
            <a:ahLst/>
            <a:cxnLst/>
            <a:rect l="l" t="t" r="r" b="b"/>
            <a:pathLst>
              <a:path w="8996085" h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14326" y="6543974"/>
            <a:ext cx="5428652" cy="5428652"/>
          </a:xfrm>
          <a:custGeom>
            <a:avLst/>
            <a:gdLst/>
            <a:ahLst/>
            <a:cxnLst/>
            <a:rect l="l" t="t" r="r" b="b"/>
            <a:pathLst>
              <a:path w="5428652" h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955725" y="3532593"/>
            <a:ext cx="4290507" cy="4970298"/>
            <a:chOff x="43554" y="-398541"/>
            <a:chExt cx="1565188" cy="1813178"/>
          </a:xfrm>
        </p:grpSpPr>
        <p:sp>
          <p:nvSpPr>
            <p:cNvPr id="5" name="Freeform 5"/>
            <p:cNvSpPr/>
            <p:nvPr/>
          </p:nvSpPr>
          <p:spPr>
            <a:xfrm>
              <a:off x="43554" y="-398541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Frontend</a:t>
              </a:r>
              <a:r>
                <a:rPr lang="en-US" sz="2400" dirty="0">
                  <a:solidFill>
                    <a:schemeClr val="bg1"/>
                  </a:solidFill>
                </a:rPr>
                <a:t>: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</a:rPr>
                <a:t>React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solidFill>
                    <a:schemeClr val="bg1"/>
                  </a:solidFill>
                </a:rPr>
                <a:t>: Provides dynamic, interactive interfaces for both web and mobile users, ensuring consistency across platforms.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</a:rPr>
                <a:t>Tailwind CSS &amp; Google Maps API</a:t>
              </a:r>
              <a:r>
                <a:rPr lang="en-US" dirty="0">
                  <a:solidFill>
                    <a:schemeClr val="bg1"/>
                  </a:solidFill>
                </a:rPr>
                <a:t>: Offers responsive styling and GPS-based visualization of waste hotspots and collection centers.</a:t>
              </a:r>
            </a:p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Backend</a:t>
              </a:r>
              <a:r>
                <a:rPr lang="en-US" sz="2400" dirty="0">
                  <a:solidFill>
                    <a:schemeClr val="bg1"/>
                  </a:solidFill>
                </a:rPr>
                <a:t>: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</a:rPr>
                <a:t>Node.js with Express</a:t>
              </a:r>
              <a:r>
                <a:rPr lang="en-US" dirty="0">
                  <a:solidFill>
                    <a:schemeClr val="bg1"/>
                  </a:solidFill>
                </a:rPr>
                <a:t>: Manages API requests and data flow efficiently between frontend and backend.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</a:rPr>
                <a:t>Socket.io</a:t>
              </a:r>
              <a:r>
                <a:rPr lang="en-US" sz="2000" dirty="0">
                  <a:solidFill>
                    <a:schemeClr val="bg1"/>
                  </a:solidFill>
                </a:rPr>
                <a:t>: </a:t>
              </a:r>
              <a:r>
                <a:rPr lang="en-US" dirty="0">
                  <a:solidFill>
                    <a:schemeClr val="bg1"/>
                  </a:solidFill>
                </a:rPr>
                <a:t>Facilitates real-time notifications and updates, enhancing user engagement and interaction.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007321" y="3464203"/>
            <a:ext cx="4290507" cy="4970298"/>
            <a:chOff x="62612" y="28702"/>
            <a:chExt cx="1565188" cy="1813178"/>
          </a:xfrm>
        </p:grpSpPr>
        <p:sp>
          <p:nvSpPr>
            <p:cNvPr id="8" name="Freeform 8"/>
            <p:cNvSpPr/>
            <p:nvPr/>
          </p:nvSpPr>
          <p:spPr>
            <a:xfrm>
              <a:off x="62612" y="28702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925882" y="6874980"/>
            <a:ext cx="6095177" cy="6095177"/>
          </a:xfrm>
          <a:custGeom>
            <a:avLst/>
            <a:gdLst/>
            <a:ahLst/>
            <a:cxnLst/>
            <a:rect l="l" t="t" r="r" b="b"/>
            <a:pathLst>
              <a:path w="6095177" h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420775" y="3395844"/>
            <a:ext cx="4290504" cy="4970298"/>
            <a:chOff x="0" y="0"/>
            <a:chExt cx="1565187" cy="181317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65188" cy="1813178"/>
            </a:xfrm>
            <a:custGeom>
              <a:avLst/>
              <a:gdLst/>
              <a:ahLst/>
              <a:cxnLst/>
              <a:rect l="l" t="t" r="r" b="b"/>
              <a:pathLst>
                <a:path w="1565188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  <p:txBody>
            <a:bodyPr/>
            <a:lstStyle/>
            <a:p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Data Storage and Management: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</a:rPr>
                <a:t>MongoDB</a:t>
              </a:r>
              <a:r>
                <a:rPr lang="en-US" dirty="0">
                  <a:solidFill>
                    <a:schemeClr val="bg1"/>
                  </a:solidFill>
                </a:rPr>
                <a:t>: Provides flexible storage for both structured and unstructured data.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b="1" dirty="0">
                  <a:solidFill>
                    <a:schemeClr val="bg1"/>
                  </a:solidFill>
                </a:rPr>
                <a:t>Google Cloud Storage</a:t>
              </a:r>
              <a:r>
                <a:rPr lang="en-US" dirty="0">
                  <a:solidFill>
                    <a:schemeClr val="bg1"/>
                  </a:solidFill>
                </a:rPr>
                <a:t>: Stores uploaded images and other media files </a:t>
              </a:r>
              <a:r>
                <a:rPr lang="en-US" sz="2400" dirty="0">
                  <a:solidFill>
                    <a:schemeClr val="bg1"/>
                  </a:solidFill>
                </a:rPr>
                <a:t>securely and efficiently</a:t>
              </a:r>
              <a:r>
                <a:rPr lang="en-US" sz="2400" dirty="0"/>
                <a:t>.</a:t>
              </a:r>
              <a:endParaRPr lang="en-US" sz="24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Location Services: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>
                  <a:solidFill>
                    <a:schemeClr val="bg1"/>
                  </a:solidFill>
                </a:rPr>
                <a:t>Google Maps API</a:t>
              </a:r>
              <a:r>
                <a:rPr lang="en-US" dirty="0">
                  <a:solidFill>
                    <a:schemeClr val="bg1"/>
                  </a:solidFill>
                </a:rPr>
                <a:t>: Enables accurate GPS tracking and visualization of waste hotspots and e-waste collection centers.</a:t>
              </a:r>
            </a:p>
            <a:p>
              <a:endParaRPr lang="en-US" dirty="0"/>
            </a:p>
          </p:txBody>
        </p:sp>
      </p:grpSp>
      <p:sp>
        <p:nvSpPr>
          <p:cNvPr id="13" name="Freeform 13"/>
          <p:cNvSpPr/>
          <p:nvPr/>
        </p:nvSpPr>
        <p:spPr>
          <a:xfrm rot="-320654">
            <a:off x="15023685" y="2224"/>
            <a:ext cx="4471230" cy="2308815"/>
          </a:xfrm>
          <a:custGeom>
            <a:avLst/>
            <a:gdLst/>
            <a:ahLst/>
            <a:cxnLst/>
            <a:rect l="l" t="t" r="r" b="b"/>
            <a:pathLst>
              <a:path w="4471230" h="2308815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661459">
            <a:off x="-860948" y="8286627"/>
            <a:ext cx="2778658" cy="2285446"/>
          </a:xfrm>
          <a:custGeom>
            <a:avLst/>
            <a:gdLst/>
            <a:ahLst/>
            <a:cxnLst/>
            <a:rect l="l" t="t" r="r" b="b"/>
            <a:pathLst>
              <a:path w="2778658" h="2285446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5778223" y="6543974"/>
            <a:ext cx="7210834" cy="5994006"/>
          </a:xfrm>
          <a:custGeom>
            <a:avLst/>
            <a:gdLst/>
            <a:ahLst/>
            <a:cxnLst/>
            <a:rect l="l" t="t" r="r" b="b"/>
            <a:pathLst>
              <a:path w="7210834" h="5994006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774298" y="1384577"/>
            <a:ext cx="11484067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Tech Stack</a:t>
            </a:r>
          </a:p>
        </p:txBody>
      </p:sp>
      <p:sp>
        <p:nvSpPr>
          <p:cNvPr id="17" name="Freeform 1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E08985-4DF4-B0CA-0D9A-E16CA7859969}"/>
              </a:ext>
            </a:extLst>
          </p:cNvPr>
          <p:cNvSpPr txBox="1"/>
          <p:nvPr/>
        </p:nvSpPr>
        <p:spPr>
          <a:xfrm>
            <a:off x="12071774" y="3602409"/>
            <a:ext cx="4412847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Machine Learning: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YOLOv5 </a:t>
            </a:r>
            <a:r>
              <a:rPr lang="en-US" sz="2000" dirty="0">
                <a:solidFill>
                  <a:schemeClr val="bg1"/>
                </a:solidFill>
              </a:rPr>
              <a:t>:  utilized for real time object detection.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PyTorch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: Builds the object detection model and handles image pre-processing for accurate waste identification.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Interactive Education: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</a:rPr>
              <a:t>Unity  </a:t>
            </a:r>
            <a:r>
              <a:rPr lang="en-US" dirty="0">
                <a:solidFill>
                  <a:schemeClr val="bg1"/>
                </a:solidFill>
              </a:rPr>
              <a:t>: Educational modules consisting of text, videos and 3d display through AR make the experience of learning interactive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err="1">
                <a:solidFill>
                  <a:schemeClr val="bg1"/>
                </a:solidFill>
              </a:rPr>
              <a:t>GameSparks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Manages leaderboards, points, and challenges to maintain user engagement.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724066" y="-3249112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203420" y="1177460"/>
            <a:ext cx="11805542" cy="11805542"/>
          </a:xfrm>
          <a:custGeom>
            <a:avLst/>
            <a:gdLst/>
            <a:ahLst/>
            <a:cxnLst/>
            <a:rect l="l" t="t" r="r" b="b"/>
            <a:pathLst>
              <a:path w="11805542" h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05205" y="4667812"/>
            <a:ext cx="8893252" cy="8315191"/>
          </a:xfrm>
          <a:custGeom>
            <a:avLst/>
            <a:gdLst/>
            <a:ahLst/>
            <a:cxnLst/>
            <a:rect l="l" t="t" r="r" b="b"/>
            <a:pathLst>
              <a:path w="8893252" h="8315191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1365435">
            <a:off x="-2004680" y="-624998"/>
            <a:ext cx="3830737" cy="3604913"/>
          </a:xfrm>
          <a:custGeom>
            <a:avLst/>
            <a:gdLst/>
            <a:ahLst/>
            <a:cxnLst/>
            <a:rect l="l" t="t" r="r" b="b"/>
            <a:pathLst>
              <a:path w="6282382" h="6378053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18666" y="1177459"/>
            <a:ext cx="11484067" cy="1685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 b="1" dirty="0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Future aspect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552E0E-DD6C-4EC6-B9CA-D50FD4094CE2}"/>
              </a:ext>
            </a:extLst>
          </p:cNvPr>
          <p:cNvSpPr/>
          <p:nvPr/>
        </p:nvSpPr>
        <p:spPr>
          <a:xfrm>
            <a:off x="1294493" y="3030278"/>
            <a:ext cx="6553200" cy="15479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u="sng" dirty="0">
                <a:solidFill>
                  <a:schemeClr val="bg1"/>
                </a:solidFill>
              </a:rPr>
              <a:t>AI-Powered Recycling Suggestions</a:t>
            </a: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Personalized tips via AI, boosting engagement and user retention.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5A3BF-BDC1-331C-07F7-37D7577AEDD4}"/>
              </a:ext>
            </a:extLst>
          </p:cNvPr>
          <p:cNvSpPr/>
          <p:nvPr/>
        </p:nvSpPr>
        <p:spPr>
          <a:xfrm>
            <a:off x="8973852" y="5157248"/>
            <a:ext cx="6553200" cy="14793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u="sng" dirty="0">
                <a:solidFill>
                  <a:schemeClr val="bg1"/>
                </a:solidFill>
              </a:rPr>
              <a:t>Gamified Recycling Rewards Program</a:t>
            </a: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Offer sponsored educational content, generating revenue and promoting sustainability awareness.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2AF427-9B55-70CD-4241-E01E7DFC7094}"/>
              </a:ext>
            </a:extLst>
          </p:cNvPr>
          <p:cNvSpPr/>
          <p:nvPr/>
        </p:nvSpPr>
        <p:spPr>
          <a:xfrm>
            <a:off x="5257800" y="7229589"/>
            <a:ext cx="6553200" cy="1328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Corporate Partnerships &amp; Bulk Recycling Programs</a:t>
            </a: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Partner with businesses for bulk recycling, generating new B2B revenue streams.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B681E-799A-699D-CDE9-ABC2D037300A}"/>
              </a:ext>
            </a:extLst>
          </p:cNvPr>
          <p:cNvSpPr/>
          <p:nvPr/>
        </p:nvSpPr>
        <p:spPr>
          <a:xfrm>
            <a:off x="1358628" y="5201195"/>
            <a:ext cx="6553200" cy="14354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Blockchain for Secure Recycling Data</a:t>
            </a: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Ensures transparent, traceable e-waste processes, building user trust and partnerships.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0070A4-8BF7-5607-07D7-240D6436E93F}"/>
              </a:ext>
            </a:extLst>
          </p:cNvPr>
          <p:cNvSpPr/>
          <p:nvPr/>
        </p:nvSpPr>
        <p:spPr>
          <a:xfrm>
            <a:off x="8958612" y="3117138"/>
            <a:ext cx="6553200" cy="15508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Sustainability Education Hub with Sponsored Content</a:t>
            </a:r>
          </a:p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Rewards users with redeemable points, fostering brand loyalty and partnerships</a:t>
            </a:r>
            <a:endParaRPr lang="en-IN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831439" y="3191290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>
            <a:off x="11928816" y="449266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823539" y="2903539"/>
            <a:ext cx="5366128" cy="5017329"/>
          </a:xfrm>
          <a:custGeom>
            <a:avLst/>
            <a:gdLst/>
            <a:ahLst/>
            <a:cxnLst/>
            <a:rect l="l" t="t" r="r" b="b"/>
            <a:pathLst>
              <a:path w="5366128" h="5017329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564088" y="3837827"/>
            <a:ext cx="11397725" cy="234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18"/>
              </a:lnSpc>
            </a:pPr>
            <a:r>
              <a:rPr lang="en-US" sz="13655" b="1">
                <a:solidFill>
                  <a:srgbClr val="FFFFFF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288000" cy="1312388"/>
          </a:xfrm>
          <a:custGeom>
            <a:avLst/>
            <a:gdLst/>
            <a:ahLst/>
            <a:cxnLst/>
            <a:rect l="l" t="t" r="r" b="b"/>
            <a:pathLst>
              <a:path w="18288000" h="1312388">
                <a:moveTo>
                  <a:pt x="0" y="0"/>
                </a:moveTo>
                <a:lnTo>
                  <a:pt x="18288000" y="0"/>
                </a:lnTo>
                <a:lnTo>
                  <a:pt x="18288000" y="1312388"/>
                </a:lnTo>
                <a:lnTo>
                  <a:pt x="0" y="13123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7505" b="-20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0" y="8958436"/>
            <a:ext cx="18288000" cy="1328564"/>
          </a:xfrm>
          <a:custGeom>
            <a:avLst/>
            <a:gdLst/>
            <a:ahLst/>
            <a:cxnLst/>
            <a:rect l="l" t="t" r="r" b="b"/>
            <a:pathLst>
              <a:path w="18288000" h="1328564">
                <a:moveTo>
                  <a:pt x="0" y="0"/>
                </a:moveTo>
                <a:lnTo>
                  <a:pt x="18288000" y="0"/>
                </a:lnTo>
                <a:lnTo>
                  <a:pt x="18288000" y="1328564"/>
                </a:lnTo>
                <a:lnTo>
                  <a:pt x="0" y="1328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7291" b="-192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554</Words>
  <Application>Microsoft Office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Neue Machina Ultra-Bold</vt:lpstr>
      <vt:lpstr>Calibri</vt:lpstr>
      <vt:lpstr>Montserrat Medium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Vedanshi Kaushik</cp:lastModifiedBy>
  <cp:revision>3</cp:revision>
  <dcterms:created xsi:type="dcterms:W3CDTF">2006-08-16T00:00:00Z</dcterms:created>
  <dcterms:modified xsi:type="dcterms:W3CDTF">2024-10-22T04:24:48Z</dcterms:modified>
  <dc:identifier>DAGRx_fcAx8</dc:identifier>
</cp:coreProperties>
</file>